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8288000" cy="10287000"/>
  <p:notesSz cx="6858000" cy="9144000"/>
  <p:embeddedFontLst>
    <p:embeddedFont>
      <p:font typeface="League Spartan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4oSyAQrX6IJYTYg1mVQW8K/6/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customschemas.google.com/relationships/presentationmetadata" Target="metadata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msmechupatrasgr.sharepoint.com/:p:/r/sites/JARVIS/Shared%20Documents/General/Project%20Meetings/1st%20GA%20-%20TOFAS%20Facilities%20-%2020%20Feb%2024/Final%20ppts/JARVIS%20WP7%20FSTP%20session.pptx?d=wccfd9a01f739414aba24434f1a1716ab&amp;csf=1&amp;web=1&amp;e=2lOiNz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J</a:t>
            </a: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4572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7696200" y="9921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158496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4572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7696200" y="9921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158496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dt" idx="10"/>
          </p:nvPr>
        </p:nvSpPr>
        <p:spPr>
          <a:xfrm>
            <a:off x="4572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7696200" y="9921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158496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2286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7696200" y="9921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161544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dt" idx="10"/>
          </p:nvPr>
        </p:nvSpPr>
        <p:spPr>
          <a:xfrm>
            <a:off x="4572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ftr" idx="11"/>
          </p:nvPr>
        </p:nvSpPr>
        <p:spPr>
          <a:xfrm>
            <a:off x="7696200" y="9921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158496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4572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7696200" y="9921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158496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4572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7696200" y="9921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58496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4572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7696200" y="9921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58496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572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7696200" y="9921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158496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4572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7696200" y="9921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158496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7696200" y="9921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15849600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arvis-project.eu/stream-2-external-pilo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577C"/>
            </a:gs>
            <a:gs pos="100000">
              <a:srgbClr val="A7A8E0"/>
            </a:gs>
          </a:gsLst>
          <a:lin ang="0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040741" y="-656575"/>
            <a:ext cx="4888992" cy="3478530"/>
          </a:xfrm>
          <a:custGeom>
            <a:avLst/>
            <a:gdLst/>
            <a:ahLst/>
            <a:cxnLst/>
            <a:rect l="l" t="t" r="r" b="b"/>
            <a:pathLst>
              <a:path w="6518656" h="4638040" extrusionOk="0">
                <a:moveTo>
                  <a:pt x="0" y="0"/>
                </a:moveTo>
                <a:lnTo>
                  <a:pt x="6518656" y="0"/>
                </a:lnTo>
                <a:lnTo>
                  <a:pt x="6518656" y="4638040"/>
                </a:lnTo>
                <a:lnTo>
                  <a:pt x="0" y="4638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931" b="-99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833615" y="2060558"/>
            <a:ext cx="9267271" cy="5531392"/>
          </a:xfrm>
          <a:custGeom>
            <a:avLst/>
            <a:gdLst/>
            <a:ahLst/>
            <a:cxnLst/>
            <a:rect l="l" t="t" r="r" b="b"/>
            <a:pathLst>
              <a:path w="9267271" h="5531392" extrusionOk="0">
                <a:moveTo>
                  <a:pt x="0" y="0"/>
                </a:moveTo>
                <a:lnTo>
                  <a:pt x="9267271" y="0"/>
                </a:lnTo>
                <a:lnTo>
                  <a:pt x="9267271" y="5531392"/>
                </a:lnTo>
                <a:lnTo>
                  <a:pt x="0" y="5531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1863903" y="3870447"/>
            <a:ext cx="6995826" cy="3116413"/>
            <a:chOff x="0" y="0"/>
            <a:chExt cx="9327769" cy="2474722"/>
          </a:xfrm>
        </p:grpSpPr>
        <p:sp>
          <p:nvSpPr>
            <p:cNvPr id="91" name="Google Shape;91;p1"/>
            <p:cNvSpPr/>
            <p:nvPr/>
          </p:nvSpPr>
          <p:spPr>
            <a:xfrm>
              <a:off x="25400" y="25400"/>
              <a:ext cx="9276969" cy="2423922"/>
            </a:xfrm>
            <a:custGeom>
              <a:avLst/>
              <a:gdLst/>
              <a:ahLst/>
              <a:cxnLst/>
              <a:rect l="l" t="t" r="r" b="b"/>
              <a:pathLst>
                <a:path w="9276969" h="2423922" extrusionOk="0">
                  <a:moveTo>
                    <a:pt x="0" y="0"/>
                  </a:moveTo>
                  <a:lnTo>
                    <a:pt x="9276969" y="0"/>
                  </a:lnTo>
                  <a:lnTo>
                    <a:pt x="9276969" y="2423922"/>
                  </a:lnTo>
                  <a:lnTo>
                    <a:pt x="0" y="2423922"/>
                  </a:lnTo>
                  <a:close/>
                </a:path>
              </a:pathLst>
            </a:custGeom>
            <a:solidFill>
              <a:srgbClr val="FDFB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0" y="0"/>
              <a:ext cx="9327769" cy="2474722"/>
            </a:xfrm>
            <a:custGeom>
              <a:avLst/>
              <a:gdLst/>
              <a:ahLst/>
              <a:cxnLst/>
              <a:rect l="l" t="t" r="r" b="b"/>
              <a:pathLst>
                <a:path w="9327769" h="2474722" extrusionOk="0">
                  <a:moveTo>
                    <a:pt x="25400" y="0"/>
                  </a:moveTo>
                  <a:lnTo>
                    <a:pt x="9302369" y="0"/>
                  </a:lnTo>
                  <a:cubicBezTo>
                    <a:pt x="9316338" y="0"/>
                    <a:pt x="9327769" y="11430"/>
                    <a:pt x="9327769" y="25400"/>
                  </a:cubicBezTo>
                  <a:lnTo>
                    <a:pt x="9327769" y="2449322"/>
                  </a:lnTo>
                  <a:cubicBezTo>
                    <a:pt x="9327769" y="2463292"/>
                    <a:pt x="9316338" y="2474722"/>
                    <a:pt x="9302369" y="2474722"/>
                  </a:cubicBezTo>
                  <a:lnTo>
                    <a:pt x="25400" y="2474722"/>
                  </a:lnTo>
                  <a:cubicBezTo>
                    <a:pt x="11430" y="2474722"/>
                    <a:pt x="0" y="2463292"/>
                    <a:pt x="0" y="2449322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449322"/>
                  </a:lnTo>
                  <a:lnTo>
                    <a:pt x="25400" y="2449322"/>
                  </a:lnTo>
                  <a:lnTo>
                    <a:pt x="25400" y="2423922"/>
                  </a:lnTo>
                  <a:lnTo>
                    <a:pt x="9302369" y="2423922"/>
                  </a:lnTo>
                  <a:lnTo>
                    <a:pt x="9302369" y="2449322"/>
                  </a:lnTo>
                  <a:lnTo>
                    <a:pt x="9276969" y="2449322"/>
                  </a:lnTo>
                  <a:lnTo>
                    <a:pt x="9276969" y="25400"/>
                  </a:lnTo>
                  <a:lnTo>
                    <a:pt x="9302369" y="25400"/>
                  </a:lnTo>
                  <a:lnTo>
                    <a:pt x="9302369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"/>
          <p:cNvSpPr/>
          <p:nvPr/>
        </p:nvSpPr>
        <p:spPr>
          <a:xfrm>
            <a:off x="13271059" y="-956266"/>
            <a:ext cx="6721804" cy="3778214"/>
          </a:xfrm>
          <a:custGeom>
            <a:avLst/>
            <a:gdLst/>
            <a:ahLst/>
            <a:cxnLst/>
            <a:rect l="l" t="t" r="r" b="b"/>
            <a:pathLst>
              <a:path w="6721804" h="3778214" extrusionOk="0">
                <a:moveTo>
                  <a:pt x="0" y="0"/>
                </a:moveTo>
                <a:lnTo>
                  <a:pt x="6721804" y="0"/>
                </a:lnTo>
                <a:lnTo>
                  <a:pt x="6721804" y="3778214"/>
                </a:lnTo>
                <a:lnTo>
                  <a:pt x="0" y="3778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-7900582">
            <a:off x="13011091" y="2099509"/>
            <a:ext cx="4777666" cy="4580587"/>
          </a:xfrm>
          <a:custGeom>
            <a:avLst/>
            <a:gdLst/>
            <a:ahLst/>
            <a:cxnLst/>
            <a:rect l="l" t="t" r="r" b="b"/>
            <a:pathLst>
              <a:path w="4777666" h="4580587" extrusionOk="0">
                <a:moveTo>
                  <a:pt x="0" y="0"/>
                </a:moveTo>
                <a:lnTo>
                  <a:pt x="4777665" y="0"/>
                </a:lnTo>
                <a:lnTo>
                  <a:pt x="4777665" y="4580587"/>
                </a:lnTo>
                <a:lnTo>
                  <a:pt x="0" y="4580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18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879500" y="3739549"/>
            <a:ext cx="6957692" cy="327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65">
                <a:solidFill>
                  <a:srgbClr val="04577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Introduction:</a:t>
            </a:r>
            <a:endParaRPr/>
          </a:p>
          <a:p>
            <a:pPr marL="0" marR="0" lvl="0" indent="0" algn="ctr" rtl="0">
              <a:lnSpc>
                <a:spcPct val="13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65">
                <a:solidFill>
                  <a:srgbClr val="04577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Company name</a:t>
            </a:r>
            <a:endParaRPr/>
          </a:p>
        </p:txBody>
      </p:sp>
      <p:pic>
        <p:nvPicPr>
          <p:cNvPr id="96" name="Google Shape;96;p1" descr="Top view of roundtable with chairs"/>
          <p:cNvPicPr preferRelativeResize="0"/>
          <p:nvPr/>
        </p:nvPicPr>
        <p:blipFill rotWithShape="1">
          <a:blip r:embed="rId7">
            <a:alphaModFix amt="70000"/>
          </a:blip>
          <a:srcRect l="46045" t="780" r="-2" b="-779"/>
          <a:stretch/>
        </p:blipFill>
        <p:spPr>
          <a:xfrm>
            <a:off x="9075391" y="3824441"/>
            <a:ext cx="2442950" cy="254666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930728" y="0"/>
            <a:ext cx="14287500" cy="132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en-US" sz="7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 – please delete before presenting</a:t>
            </a:r>
            <a:endParaRPr sz="7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3944600" y="-447983"/>
            <a:ext cx="5618798" cy="3158233"/>
          </a:xfrm>
          <a:custGeom>
            <a:avLst/>
            <a:gdLst/>
            <a:ahLst/>
            <a:cxnLst/>
            <a:rect l="l" t="t" r="r" b="b"/>
            <a:pathLst>
              <a:path w="5618798" h="3158233" extrusionOk="0">
                <a:moveTo>
                  <a:pt x="0" y="0"/>
                </a:moveTo>
                <a:lnTo>
                  <a:pt x="5618798" y="0"/>
                </a:lnTo>
                <a:lnTo>
                  <a:pt x="5618798" y="3158232"/>
                </a:lnTo>
                <a:lnTo>
                  <a:pt x="0" y="3158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620485" y="1700074"/>
            <a:ext cx="16535400" cy="80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presenter please follow the key highlights of the presentation in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Maximum 3 slides, 3 minutes total</a:t>
            </a:r>
            <a:r>
              <a:rPr lang="en-GB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742950" lvl="0" indent="-742950">
              <a:buClr>
                <a:srgbClr val="868BB9"/>
              </a:buClr>
              <a:buSzPts val="3600"/>
              <a:buFont typeface="Calibri"/>
              <a:buAutoNum type="arabicPeriod"/>
            </a:pPr>
            <a:r>
              <a:rPr lang="en-GB" sz="3600" dirty="0">
                <a:solidFill>
                  <a:srgbClr val="868BB9"/>
                </a:solidFill>
                <a:latin typeface="Calibri"/>
                <a:ea typeface="Calibri"/>
                <a:cs typeface="Calibri"/>
                <a:sym typeface="Calibri"/>
              </a:rPr>
              <a:t>Introduce your entity profile &amp; main expertise – </a:t>
            </a:r>
            <a:r>
              <a:rPr lang="en-US" sz="3600" dirty="0">
                <a:solidFill>
                  <a:srgbClr val="868BB9"/>
                </a:solidFill>
                <a:latin typeface="Calibri"/>
                <a:ea typeface="Calibri"/>
                <a:cs typeface="Calibri"/>
                <a:sym typeface="Calibri"/>
              </a:rPr>
              <a:t>Please remember to keep visible your contact detail on each slide (e.g. in the footer)</a:t>
            </a:r>
            <a:endParaRPr lang="en-US" sz="3600" dirty="0"/>
          </a:p>
          <a:p>
            <a:pPr marL="1200150" marR="0" lvl="1" indent="-742950" algn="l" rtl="0">
              <a:spcBef>
                <a:spcPts val="0"/>
              </a:spcBef>
              <a:spcAft>
                <a:spcPts val="0"/>
              </a:spcAft>
              <a:buClr>
                <a:srgbClr val="868BB9"/>
              </a:buClr>
              <a:buSzPts val="3600"/>
              <a:buFont typeface="Arial"/>
              <a:buChar char="•"/>
            </a:pPr>
            <a:r>
              <a:rPr lang="en-GB" sz="3600" b="0" i="0" u="none" strike="noStrike" cap="none" dirty="0">
                <a:solidFill>
                  <a:srgbClr val="868BB9"/>
                </a:solidFill>
                <a:latin typeface="Calibri"/>
                <a:ea typeface="Calibri"/>
                <a:cs typeface="Calibri"/>
                <a:sym typeface="Calibri"/>
              </a:rPr>
              <a:t>identify your profile: </a:t>
            </a:r>
            <a:endParaRPr dirty="0"/>
          </a:p>
          <a:p>
            <a:pPr marL="1657350" marR="0" lvl="2" indent="-742950" algn="l" rtl="0">
              <a:spcBef>
                <a:spcPts val="0"/>
              </a:spcBef>
              <a:spcAft>
                <a:spcPts val="0"/>
              </a:spcAft>
              <a:buClr>
                <a:srgbClr val="868BB9"/>
              </a:buClr>
              <a:buSzPts val="3600"/>
              <a:buFont typeface="Noto Sans Symbols"/>
              <a:buChar char="❑"/>
            </a:pPr>
            <a:r>
              <a:rPr lang="en-GB" sz="3600" b="0" i="0" u="none" strike="noStrike" cap="none" dirty="0">
                <a:solidFill>
                  <a:srgbClr val="868BB9"/>
                </a:solidFill>
                <a:latin typeface="Calibri"/>
                <a:ea typeface="Calibri"/>
                <a:cs typeface="Calibri"/>
                <a:sym typeface="Calibri"/>
              </a:rPr>
              <a:t>Technology Provider/Developer/Integrator (please </a:t>
            </a:r>
            <a:r>
              <a:rPr lang="en-GB" sz="3600" b="0" i="0" u="none" strike="noStrike" cap="none">
                <a:solidFill>
                  <a:srgbClr val="868BB9"/>
                </a:solidFill>
                <a:latin typeface="Calibri"/>
                <a:ea typeface="Calibri"/>
                <a:cs typeface="Calibri"/>
                <a:sym typeface="Calibri"/>
              </a:rPr>
              <a:t>specify which </a:t>
            </a:r>
            <a:r>
              <a:rPr lang="en-GB" sz="3600" b="0" i="0" u="none" strike="noStrike" cap="none" dirty="0">
                <a:solidFill>
                  <a:srgbClr val="868BB9"/>
                </a:solidFill>
                <a:latin typeface="Calibri"/>
                <a:ea typeface="Calibri"/>
                <a:cs typeface="Calibri"/>
                <a:sym typeface="Calibri"/>
              </a:rPr>
              <a:t>product service you provide) </a:t>
            </a:r>
            <a:endParaRPr dirty="0"/>
          </a:p>
          <a:p>
            <a:pPr marL="1657350" marR="0" lvl="2" indent="-742950" algn="l" rtl="0">
              <a:spcBef>
                <a:spcPts val="0"/>
              </a:spcBef>
              <a:spcAft>
                <a:spcPts val="0"/>
              </a:spcAft>
              <a:buClr>
                <a:srgbClr val="868BB9"/>
              </a:buClr>
              <a:buSzPts val="3600"/>
              <a:buFont typeface="Noto Sans Symbols"/>
              <a:buChar char="❑"/>
            </a:pPr>
            <a:r>
              <a:rPr lang="en-GB" sz="3600" b="0" i="0" u="none" strike="noStrike" cap="none" dirty="0">
                <a:solidFill>
                  <a:srgbClr val="868BB9"/>
                </a:solidFill>
                <a:latin typeface="Calibri"/>
                <a:ea typeface="Calibri"/>
                <a:cs typeface="Calibri"/>
                <a:sym typeface="Calibri"/>
              </a:rPr>
              <a:t>Technology Adopter (end-user): please specify what do you need</a:t>
            </a:r>
            <a:endParaRPr dirty="0"/>
          </a:p>
          <a:p>
            <a:pPr marL="1657350" marR="0" lvl="2" indent="-742950" algn="l" rtl="0">
              <a:spcBef>
                <a:spcPts val="0"/>
              </a:spcBef>
              <a:spcAft>
                <a:spcPts val="0"/>
              </a:spcAft>
              <a:buClr>
                <a:srgbClr val="868BB9"/>
              </a:buClr>
              <a:buSzPts val="3600"/>
              <a:buFont typeface="Noto Sans Symbols"/>
              <a:buChar char="❑"/>
            </a:pPr>
            <a:r>
              <a:rPr lang="en-GB" sz="3600" b="0" i="0" u="none" strike="noStrike" cap="none" dirty="0">
                <a:solidFill>
                  <a:srgbClr val="868BB9"/>
                </a:solidFill>
                <a:latin typeface="Calibri"/>
                <a:ea typeface="Calibri"/>
                <a:cs typeface="Calibri"/>
                <a:sym typeface="Calibri"/>
              </a:rPr>
              <a:t>Other: please specify</a:t>
            </a:r>
            <a:endParaRPr dirty="0"/>
          </a:p>
          <a:p>
            <a:pPr marL="742950" lvl="0" indent="-742950">
              <a:buClr>
                <a:srgbClr val="868BB9"/>
              </a:buClr>
              <a:buSzPts val="3600"/>
              <a:buFont typeface="Calibri"/>
              <a:buAutoNum type="arabicPeriod"/>
            </a:pPr>
            <a:r>
              <a:rPr lang="en-GB" sz="3600" dirty="0">
                <a:solidFill>
                  <a:srgbClr val="868BB9"/>
                </a:solidFill>
                <a:latin typeface="Calibri"/>
                <a:ea typeface="Calibri"/>
                <a:cs typeface="Calibri"/>
                <a:sym typeface="Calibri"/>
              </a:rPr>
              <a:t>Identify selected challenges to apply in </a:t>
            </a:r>
            <a:r>
              <a:rPr lang="en-GB" sz="3600" dirty="0">
                <a:solidFill>
                  <a:srgbClr val="868BB9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Open Call 2 External Pilots </a:t>
            </a:r>
            <a:r>
              <a:rPr lang="en-GB" sz="3600" dirty="0">
                <a:solidFill>
                  <a:srgbClr val="868BB9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3600" dirty="0">
                <a:solidFill>
                  <a:srgbClr val="868BB9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submission deadline July 10 - </a:t>
            </a:r>
            <a:r>
              <a:rPr lang="en-GB" sz="3600" dirty="0">
                <a:solidFill>
                  <a:srgbClr val="868BB9"/>
                </a:solidFill>
                <a:latin typeface="Calibri"/>
                <a:ea typeface="Calibri"/>
                <a:cs typeface="Calibri"/>
                <a:sym typeface="Calibri"/>
              </a:rPr>
              <a:t>or present own idea (what will be developed and tested)</a:t>
            </a:r>
            <a:endParaRPr dirty="0"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rgbClr val="868BB9"/>
              </a:buClr>
              <a:buSzPts val="3600"/>
              <a:buFont typeface="Calibri"/>
              <a:buAutoNum type="arabicPeriod"/>
            </a:pPr>
            <a:r>
              <a:rPr lang="en-GB" sz="3600" dirty="0">
                <a:solidFill>
                  <a:srgbClr val="868BB9"/>
                </a:solidFill>
                <a:latin typeface="Calibri"/>
                <a:ea typeface="Calibri"/>
                <a:cs typeface="Calibri"/>
                <a:sym typeface="Calibri"/>
              </a:rPr>
              <a:t>Express your needs: what profile is missing to build a consortium, what skills/expertise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59A45D6C4524EAD5D057B308D3168" ma:contentTypeVersion="16" ma:contentTypeDescription="Create a new document." ma:contentTypeScope="" ma:versionID="40d2d86f2efecdaa703a4ae533210830">
  <xsd:schema xmlns:xsd="http://www.w3.org/2001/XMLSchema" xmlns:xs="http://www.w3.org/2001/XMLSchema" xmlns:p="http://schemas.microsoft.com/office/2006/metadata/properties" xmlns:ns2="b48d2156-a8e3-456d-8f60-79175110931b" xmlns:ns3="14a9e268-22e4-4369-b903-e05c17375d10" targetNamespace="http://schemas.microsoft.com/office/2006/metadata/properties" ma:root="true" ma:fieldsID="75177ce9375a726744f7f18aa4ec0a88" ns2:_="" ns3:_="">
    <xsd:import namespace="b48d2156-a8e3-456d-8f60-79175110931b"/>
    <xsd:import namespace="14a9e268-22e4-4369-b903-e05c17375d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d2156-a8e3-456d-8f60-791751109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290387b-dd95-4252-8df7-52cdf67f8b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9e268-22e4-4369-b903-e05c17375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5dd72d2-6591-4f4c-b8b2-f56c4852451d}" ma:internalName="TaxCatchAll" ma:showField="CatchAllData" ma:web="14a9e268-22e4-4369-b903-e05c17375d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a9e268-22e4-4369-b903-e05c17375d10" xsi:nil="true"/>
    <lcf76f155ced4ddcb4097134ff3c332f xmlns="b48d2156-a8e3-456d-8f60-79175110931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8689C7-5223-42A9-A25E-41B3A4B44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d2156-a8e3-456d-8f60-79175110931b"/>
    <ds:schemaRef ds:uri="14a9e268-22e4-4369-b903-e05c17375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A47B0A-0508-4EAF-A9DE-3889A8FA2485}">
  <ds:schemaRefs>
    <ds:schemaRef ds:uri="http://purl.org/dc/dcmitype/"/>
    <ds:schemaRef ds:uri="http://schemas.microsoft.com/office/2006/documentManagement/types"/>
    <ds:schemaRef ds:uri="http://purl.org/dc/terms/"/>
    <ds:schemaRef ds:uri="b48d2156-a8e3-456d-8f60-79175110931b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4a9e268-22e4-4369-b903-e05c17375d1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2BE3EE-C3FA-4EB2-93C6-A27572BFB4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139</Words>
  <Application>Microsoft Office PowerPoint</Application>
  <PresentationFormat>Custom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League Spartan</vt:lpstr>
      <vt:lpstr>Calibri</vt:lpstr>
      <vt:lpstr>Noto Sans Symbols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trainee</dc:creator>
  <cp:lastModifiedBy>CECIMO Fabrizio di Marcantonio</cp:lastModifiedBy>
  <cp:revision>4</cp:revision>
  <dcterms:created xsi:type="dcterms:W3CDTF">2006-08-16T00:00:00Z</dcterms:created>
  <dcterms:modified xsi:type="dcterms:W3CDTF">2026-06-03T14:03:33Z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0x0101001C059A45D6C4524EAD5D057B308D3168</vt:lpwstr>
  </property>
  <property fmtid="{D5CDD505-2E9C-101B-9397-08002B2CF9AE}" pid="3" name="MediaServiceImageTags">
    <vt:lpwstr/>
  </property>
</Properties>
</file>